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516" r:id="rId2"/>
    <p:sldId id="349" r:id="rId3"/>
    <p:sldId id="378" r:id="rId4"/>
    <p:sldId id="518" r:id="rId5"/>
    <p:sldId id="379" r:id="rId6"/>
    <p:sldId id="380" r:id="rId7"/>
    <p:sldId id="519" r:id="rId8"/>
    <p:sldId id="382" r:id="rId9"/>
    <p:sldId id="383" r:id="rId10"/>
    <p:sldId id="381" r:id="rId11"/>
    <p:sldId id="384" r:id="rId12"/>
    <p:sldId id="517" r:id="rId13"/>
    <p:sldId id="387" r:id="rId14"/>
    <p:sldId id="386" r:id="rId15"/>
    <p:sldId id="390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8970"/>
    <a:srgbClr val="4B617B"/>
    <a:srgbClr val="E38970"/>
    <a:srgbClr val="A02D6D"/>
    <a:srgbClr val="BA0068"/>
    <a:srgbClr val="6FD85C"/>
    <a:srgbClr val="FFCC66"/>
    <a:srgbClr val="FFB929"/>
    <a:srgbClr val="74DF60"/>
    <a:srgbClr val="00C3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00"/>
    <p:restoredTop sz="95069" autoAdjust="0"/>
  </p:normalViewPr>
  <p:slideViewPr>
    <p:cSldViewPr snapToGrid="0" snapToObjects="1">
      <p:cViewPr varScale="1">
        <p:scale>
          <a:sx n="121" d="100"/>
          <a:sy n="121" d="100"/>
        </p:scale>
        <p:origin x="114" y="9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DDB11-0D9A-2140-9C15-CA3BE86EF4FA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F4EF53-B00C-204B-8D35-0197DD433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1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50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176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595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67340"/>
            <a:ext cx="8229600" cy="414046"/>
          </a:xfrm>
          <a:prstGeom prst="rect">
            <a:avLst/>
          </a:prstGeom>
        </p:spPr>
        <p:txBody>
          <a:bodyPr lIns="35658" tIns="17829" rIns="35658" bIns="17829"/>
          <a:lstStyle>
            <a:lvl1pPr algn="ctr">
              <a:defRPr sz="2400" b="1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TITLE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0255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126798" y="2668193"/>
            <a:ext cx="4890405" cy="182896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/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2751364" y="2258174"/>
            <a:ext cx="3641273" cy="26189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2751364" y="1937964"/>
            <a:ext cx="3641273" cy="26189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buNone/>
              <a:defRPr sz="1900" baseline="0">
                <a:solidFill>
                  <a:srgbClr val="363F49"/>
                </a:solidFill>
                <a:latin typeface="+mj-lt"/>
                <a:ea typeface="Arial"/>
              </a:defRPr>
            </a:lvl1pPr>
            <a:lvl2pPr>
              <a:defRPr sz="700"/>
            </a:lvl2pPr>
            <a:lvl3pPr>
              <a:defRPr sz="700"/>
            </a:lvl3pPr>
            <a:lvl4pPr>
              <a:defRPr sz="700"/>
            </a:lvl4pPr>
            <a:lvl5pPr>
              <a:defRPr sz="700"/>
            </a:lvl5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122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98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61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80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512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55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9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257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33215-0A42-AD4E-BE64-6554FAE2863E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B465EE-60CD-0144-9C3A-7922DFA359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5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7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E683222B-BAC2-E44F-A7B2-028F5ABCA2E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C9C3B1-A8EE-FC4E-B9BE-58DD99A1AC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508BC4-D347-CF48-B3D1-68A3DC20CC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E3243D-1FE6-7045-9A93-FE956F87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3986"/>
            <a:ext cx="9144000" cy="3707027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021FAC06-7FCE-5842-9C70-59257C59E22C}"/>
              </a:ext>
            </a:extLst>
          </p:cNvPr>
          <p:cNvSpPr/>
          <p:nvPr/>
        </p:nvSpPr>
        <p:spPr>
          <a:xfrm>
            <a:off x="0" y="4645283"/>
            <a:ext cx="9144000" cy="1064520"/>
          </a:xfrm>
          <a:prstGeom prst="roundRect">
            <a:avLst>
              <a:gd name="adj" fmla="val 0"/>
            </a:avLst>
          </a:prstGeom>
          <a:solidFill>
            <a:srgbClr val="E3897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2B847A1-8371-4C4B-9771-7686279A4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403" y="254876"/>
            <a:ext cx="1205882" cy="514944"/>
          </a:xfrm>
          <a:prstGeom prst="rect">
            <a:avLst/>
          </a:prstGeom>
        </p:spPr>
      </p:pic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D3474CA9-BC56-E947-A030-4D4EE8BCDFBC}"/>
              </a:ext>
            </a:extLst>
          </p:cNvPr>
          <p:cNvSpPr/>
          <p:nvPr/>
        </p:nvSpPr>
        <p:spPr>
          <a:xfrm>
            <a:off x="655575" y="2988403"/>
            <a:ext cx="5418654" cy="182896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68513B-23A4-6349-9165-432744476E77}"/>
              </a:ext>
            </a:extLst>
          </p:cNvPr>
          <p:cNvSpPr txBox="1"/>
          <p:nvPr/>
        </p:nvSpPr>
        <p:spPr>
          <a:xfrm>
            <a:off x="791118" y="3256556"/>
            <a:ext cx="514756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b="1" i="1" dirty="0">
                <a:latin typeface="Trebuchet MS" panose="020B0703020202090204" pitchFamily="34" charset="0"/>
              </a:rPr>
              <a:t>КАК ПОДГОТОВИТЬ И ПРЕДСТАВИТЬ СВОЙ ПРОЕКТ ЗАКАЗЧИКУ В </a:t>
            </a:r>
            <a:r>
              <a:rPr lang="en-US" sz="2600" b="1" i="1" dirty="0">
                <a:latin typeface="Trebuchet MS" panose="020B0703020202090204" pitchFamily="34" charset="0"/>
              </a:rPr>
              <a:t>SELECTION DAY</a:t>
            </a:r>
            <a:endParaRPr lang="ru-RU" sz="2600" b="1" i="1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650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896765"/>
            <a:ext cx="7908648" cy="204099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ea typeface="Arial" charset="0"/>
                <a:cs typeface="Arial" charset="0"/>
              </a:rPr>
              <a:t>Что </a:t>
            </a:r>
            <a:r>
              <a:rPr lang="ru-RU" sz="1400" dirty="0">
                <a:latin typeface="Arial" charset="0"/>
                <a:cs typeface="Arial" charset="0"/>
              </a:rPr>
              <a:t>и у кого покупает ваш потенциальный клиент сейчас для решения своей проблемы? 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В чем преимущество вашего решения перед конкурентами?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По каким важным для пользователя параметрам вы их превосходите? </a:t>
            </a:r>
          </a:p>
          <a:p>
            <a:pPr marR="127000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tabLst>
                <a:tab pos="287655" algn="l"/>
              </a:tabLst>
            </a:pPr>
            <a:r>
              <a:rPr lang="ru-RU" sz="1400" dirty="0">
                <a:latin typeface="Arial" charset="0"/>
                <a:cs typeface="Arial" charset="0"/>
              </a:rPr>
              <a:t>Идеальный вариант: таблица с основными метриками вашими и конкурентов, покажите 3-7 конкурентов, внятно покажите свое превосходство. Если конкурентов совсем много, то покажите самых успешных. Выбирайте реальных конкурентов</a:t>
            </a:r>
          </a:p>
          <a:p>
            <a:pPr marR="127000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tabLst>
                <a:tab pos="287655" algn="l"/>
              </a:tabLst>
            </a:pPr>
            <a:r>
              <a:rPr lang="ru-RU" sz="1400" dirty="0">
                <a:latin typeface="Arial" charset="0"/>
                <a:cs typeface="Arial" charset="0"/>
              </a:rPr>
              <a:t>Пример оформления:</a:t>
            </a:r>
          </a:p>
          <a:p>
            <a:endParaRPr lang="ru-RU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A8C28D-2CEE-46A6-A1EF-873A30705B08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83E744-E6CC-43C4-B0CC-4E1E1563D965}"/>
              </a:ext>
            </a:extLst>
          </p:cNvPr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Конкуренты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9B1F0CA0-DD05-49CA-926B-456200A47F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986628"/>
              </p:ext>
            </p:extLst>
          </p:nvPr>
        </p:nvGraphicFramePr>
        <p:xfrm>
          <a:off x="816428" y="2857500"/>
          <a:ext cx="8082643" cy="276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56699">
                  <a:extLst>
                    <a:ext uri="{9D8B030D-6E8A-4147-A177-3AD203B41FA5}">
                      <a16:colId xmlns:a16="http://schemas.microsoft.com/office/drawing/2014/main" val="3344648381"/>
                    </a:ext>
                  </a:extLst>
                </a:gridCol>
                <a:gridCol w="1912063">
                  <a:extLst>
                    <a:ext uri="{9D8B030D-6E8A-4147-A177-3AD203B41FA5}">
                      <a16:colId xmlns:a16="http://schemas.microsoft.com/office/drawing/2014/main" val="3353433560"/>
                    </a:ext>
                  </a:extLst>
                </a:gridCol>
                <a:gridCol w="1621932">
                  <a:extLst>
                    <a:ext uri="{9D8B030D-6E8A-4147-A177-3AD203B41FA5}">
                      <a16:colId xmlns:a16="http://schemas.microsoft.com/office/drawing/2014/main" val="2557731812"/>
                    </a:ext>
                  </a:extLst>
                </a:gridCol>
                <a:gridCol w="1643003">
                  <a:extLst>
                    <a:ext uri="{9D8B030D-6E8A-4147-A177-3AD203B41FA5}">
                      <a16:colId xmlns:a16="http://schemas.microsoft.com/office/drawing/2014/main" val="3006728582"/>
                    </a:ext>
                  </a:extLst>
                </a:gridCol>
                <a:gridCol w="1648946">
                  <a:extLst>
                    <a:ext uri="{9D8B030D-6E8A-4147-A177-3AD203B41FA5}">
                      <a16:colId xmlns:a16="http://schemas.microsoft.com/office/drawing/2014/main" val="3277297229"/>
                    </a:ext>
                  </a:extLst>
                </a:gridCol>
              </a:tblGrid>
              <a:tr h="27329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+mn-lt"/>
                        </a:rPr>
                        <a:t>Технология</a:t>
                      </a:r>
                      <a:endParaRPr lang="ru-RU" sz="12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+mn-lt"/>
                        </a:rPr>
                        <a:t>Ваш продукт</a:t>
                      </a:r>
                      <a:endParaRPr lang="ru-RU" sz="1200" b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+mn-lt"/>
                        </a:rPr>
                        <a:t>Конкурент </a:t>
                      </a:r>
                      <a:r>
                        <a:rPr lang="en-US" sz="1200" b="1" spc="0" dirty="0">
                          <a:effectLst/>
                          <a:latin typeface="+mn-lt"/>
                        </a:rPr>
                        <a:t>1</a:t>
                      </a:r>
                      <a:endParaRPr lang="ru-RU" sz="1200" b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+mn-lt"/>
                        </a:rPr>
                        <a:t>Конкурент 2</a:t>
                      </a:r>
                      <a:endParaRPr lang="ru-RU" sz="1200" b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spc="0" dirty="0">
                          <a:effectLst/>
                          <a:latin typeface="+mn-lt"/>
                        </a:rPr>
                        <a:t>Конкурент 3</a:t>
                      </a:r>
                      <a:endParaRPr lang="ru-RU" sz="1200" b="1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7621807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Язык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 err="1">
                          <a:effectLst/>
                          <a:latin typeface="+mn-lt"/>
                        </a:rPr>
                        <a:t>Мультиязычность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>
                          <a:effectLst/>
                          <a:latin typeface="+mn-lt"/>
                        </a:rPr>
                        <a:t>Мультиязычность</a:t>
                      </a:r>
                      <a:endParaRPr lang="ru-RU" sz="12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 err="1">
                          <a:effectLst/>
                          <a:latin typeface="+mn-lt"/>
                        </a:rPr>
                        <a:t>Мультиязычность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 err="1">
                          <a:effectLst/>
                          <a:latin typeface="+mn-lt"/>
                        </a:rPr>
                        <a:t>Мультиязычность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7648487"/>
                  </a:ext>
                </a:extLst>
              </a:tr>
              <a:tr h="445121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 err="1">
                          <a:effectLst/>
                          <a:latin typeface="+mn-lt"/>
                        </a:rPr>
                        <a:t>Интеграционныесервисы</a:t>
                      </a:r>
                      <a:r>
                        <a:rPr lang="ru-RU" sz="1200" spc="0" dirty="0">
                          <a:effectLst/>
                          <a:latin typeface="+mn-lt"/>
                        </a:rPr>
                        <a:t> с </a:t>
                      </a:r>
                      <a:r>
                        <a:rPr lang="en-US" sz="1200" spc="0" dirty="0">
                          <a:effectLst/>
                          <a:latin typeface="+mn-lt"/>
                        </a:rPr>
                        <a:t>ERP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 dirty="0">
                          <a:effectLst/>
                          <a:latin typeface="+mn-lt"/>
                        </a:rPr>
                        <a:t>SAP, 1C, Oracle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Нет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>
                          <a:effectLst/>
                          <a:latin typeface="+mn-lt"/>
                        </a:rPr>
                        <a:t>SAP Cloud</a:t>
                      </a:r>
                      <a:endParaRPr lang="ru-RU" sz="12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>
                          <a:effectLst/>
                          <a:latin typeface="+mn-lt"/>
                        </a:rPr>
                        <a:t>SAP Cloud</a:t>
                      </a:r>
                      <a:endParaRPr lang="ru-RU" sz="120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4005366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Бизнес-модель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+mn-lt"/>
                        </a:rPr>
                        <a:t> 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+mn-lt"/>
                        </a:rPr>
                        <a:t> 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+mn-lt"/>
                        <a:ea typeface="Courier New" panose="02070309020205020404" pitchFamily="49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910610"/>
                  </a:ext>
                </a:extLst>
              </a:tr>
              <a:tr h="41649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Сертификации </a:t>
                      </a:r>
                      <a:r>
                        <a:rPr lang="en-US" sz="1200" spc="0" dirty="0">
                          <a:effectLst/>
                          <a:latin typeface="+mn-lt"/>
                        </a:rPr>
                        <a:t>ERP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 dirty="0">
                          <a:effectLst/>
                          <a:latin typeface="+mn-lt"/>
                        </a:rPr>
                        <a:t>SAP Global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Нет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 dirty="0">
                          <a:effectLst/>
                          <a:latin typeface="+mn-lt"/>
                        </a:rPr>
                        <a:t>SAP Global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 dirty="0">
                          <a:effectLst/>
                          <a:latin typeface="+mn-lt"/>
                        </a:rPr>
                        <a:t>SAP Global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5673346"/>
                  </a:ext>
                </a:extLst>
              </a:tr>
              <a:tr h="61694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Стоимость лицензий</a:t>
                      </a:r>
                      <a:endParaRPr lang="ru-RU" sz="1200" dirty="0">
                        <a:effectLst/>
                        <a:latin typeface="+mn-lt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(на </a:t>
                      </a:r>
                      <a:r>
                        <a:rPr lang="ru-RU" sz="1200" spc="0" dirty="0" err="1">
                          <a:effectLst/>
                          <a:latin typeface="+mn-lt"/>
                        </a:rPr>
                        <a:t>гользователя</a:t>
                      </a:r>
                      <a:r>
                        <a:rPr lang="ru-RU" sz="1200" spc="0" dirty="0">
                          <a:effectLst/>
                          <a:latin typeface="+mn-lt"/>
                        </a:rPr>
                        <a:t>)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Указываем цифру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Указываем цифру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Указываем цифру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Указываем цифру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628726"/>
                  </a:ext>
                </a:extLst>
              </a:tr>
              <a:tr h="273296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spc="0" dirty="0">
                          <a:effectLst/>
                          <a:latin typeface="+mn-lt"/>
                        </a:rPr>
                        <a:t>Размещение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 dirty="0">
                          <a:effectLst/>
                          <a:latin typeface="+mn-lt"/>
                        </a:rPr>
                        <a:t>Cloud/ On-prem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 dirty="0">
                          <a:effectLst/>
                          <a:latin typeface="+mn-lt"/>
                        </a:rPr>
                        <a:t>Cloud/ On-prem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 dirty="0">
                          <a:effectLst/>
                          <a:latin typeface="+mn-lt"/>
                        </a:rPr>
                        <a:t>Cloud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0" dirty="0">
                          <a:effectLst/>
                          <a:latin typeface="+mn-lt"/>
                        </a:rPr>
                        <a:t>Cloud</a:t>
                      </a:r>
                      <a:endParaRPr lang="ru-RU" sz="1200" dirty="0">
                        <a:effectLst/>
                        <a:latin typeface="+mn-lt"/>
                        <a:ea typeface="Arial" panose="020B0604020202020204" pitchFamily="34" charset="0"/>
                      </a:endParaRPr>
                    </a:p>
                  </a:txBody>
                  <a:tcPr marL="54000" marR="54000" marT="54000" marB="54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2054933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AEA4EC4-B411-434D-A2A8-3410DA6BD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24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923496"/>
            <a:ext cx="6683072" cy="22137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Покажите заказчику, что ваш проект успешен. </a:t>
            </a:r>
            <a:r>
              <a:rPr lang="ru-RU" altLang="ru-RU" sz="1400" dirty="0">
                <a:latin typeface="Arial" charset="0"/>
                <a:cs typeface="Arial" charset="0"/>
              </a:rPr>
              <a:t>Чего добились - только ключевые показатели?</a:t>
            </a:r>
          </a:p>
          <a:p>
            <a:pPr>
              <a:spcBef>
                <a:spcPts val="600"/>
              </a:spcBef>
            </a:pPr>
            <a:r>
              <a:rPr lang="ru-RU" altLang="ru-RU" sz="1400" dirty="0">
                <a:latin typeface="Arial" charset="0"/>
                <a:cs typeface="Arial" charset="0"/>
              </a:rPr>
              <a:t>Кейсы использования продукта на рынке.</a:t>
            </a:r>
            <a:endParaRPr lang="ru-RU" sz="1400" dirty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Один из способов - постройте простой линейный график жизни вашего проекта от идеи до сего дня. Покажите, как вы оказались там, где Вы сейчас: какие средства и кем вложены, какие успехи достигнуты.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BC316E-B0E8-46F4-8393-0819E19A0550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3F5217-A20F-455B-89E0-63253B13EC75}"/>
              </a:ext>
            </a:extLst>
          </p:cNvPr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Востребованность/метрики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2B12E9E-9930-48EF-8765-C3941851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05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924119"/>
            <a:ext cx="7339585" cy="19333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Опишите основные способы монетизации вашего проекта. Как и за счет чего вы получаете выручку?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Привлекали ли вы инвестиции? Когда и в каком размере?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Какие инвестиции планируете привлекать, на что будут потрачены привлеченные инвестиции и каких результатов благодаря этому вы планируете достичь?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Каковы прогнозы по окупаемости инвестиций?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Опишите основные каналы коммерциализации вашего продукта и приведите умеренно-оптимистичный прогноз по уровню продаж, выручке, денежному потоку и прибыли в рамках каждого из каналов на перспективу 3-5 лет</a:t>
            </a:r>
            <a:endParaRPr lang="ru-RU" sz="1100" dirty="0">
              <a:latin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B20573-12C8-48C2-9318-47F2B43F79F1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82D44F-5463-4E31-A38F-C76BD81EEED1}"/>
              </a:ext>
            </a:extLst>
          </p:cNvPr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Бизнес-модель и финансовый план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A759BB-8D96-4897-A761-52766A2D6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21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850229"/>
            <a:ext cx="7278625" cy="31631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Ваше предложение заказчику.</a:t>
            </a: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План/ дорожная карта реализации вашего предложения: «где мы хотим оказаться? -&gt; как мы туда попадем?»</a:t>
            </a: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Чего хотите добиться за время акселерационной программы?</a:t>
            </a: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Один из способов - постройте простой линейный график жизни вашего проекта – от сего дня до достижения цели на акселератор или на несколько лет вперед.</a:t>
            </a: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На этом графике – основные вехи с датами, основные показатели эффективности, потребности и задачи.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130D76-62EB-41CA-93B4-B3021C160C8F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FF7D9-9E37-4E47-8399-67586969A95F}"/>
              </a:ext>
            </a:extLst>
          </p:cNvPr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Предложение заказчику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4510960-16CB-4D6E-B090-B746C35DD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286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919903"/>
            <a:ext cx="7339585" cy="193338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Не надо много текста и регалий: выделите ключевых людей и те их компетенции, релевантные для данного проекта. </a:t>
            </a: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Самый сильный аргумент – опыт. Успешно внедренные разработки, реализованные ранее проекты, опыт работы в индустрии.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18DA0D-6A3D-4E1A-AA3B-82D0452320D8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8E49DD-2FCD-491A-832D-A25B71DB9A0D}"/>
              </a:ext>
            </a:extLst>
          </p:cNvPr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Команда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4D4BD21-2574-454F-85EE-33800DB04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3099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896765"/>
            <a:ext cx="7620001" cy="31631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/>
              <a:t>Все презентации останутся в библиотеке заказчика. Даже если Вы не пройдете отбор в акселерационную программу, дайте ему возможность найти Вас в случае заинтересованности – поставьте свои контакты на последний слайд. Имя, телефон, мейл.</a:t>
            </a:r>
            <a:endParaRPr lang="ru-RU" sz="1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6EEEC-6AC3-403A-95FC-42912F06D944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5D36F-B75C-44D3-AC5D-6E60653F5608}"/>
              </a:ext>
            </a:extLst>
          </p:cNvPr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Контакты 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1CC803-F7B5-4532-919A-E7ED1584D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8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EFED10C-3421-9C4E-B4CB-CA5BC2345B88}"/>
              </a:ext>
            </a:extLst>
          </p:cNvPr>
          <p:cNvSpPr txBox="1"/>
          <p:nvPr/>
        </p:nvSpPr>
        <p:spPr>
          <a:xfrm>
            <a:off x="640858" y="871307"/>
            <a:ext cx="77987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charset="0"/>
                <a:cs typeface="Arial" charset="0"/>
              </a:rPr>
              <a:t>Цель работы по подготовке презентации – показать Ваш проект заказчику, сделать это кратко и просто, настолько понятно, чтобы разобралась бабушка. </a:t>
            </a:r>
          </a:p>
          <a:p>
            <a:endParaRPr lang="ru-RU" sz="1400" dirty="0">
              <a:latin typeface="Arial" charset="0"/>
              <a:cs typeface="Arial" charset="0"/>
            </a:endParaRPr>
          </a:p>
          <a:p>
            <a:pPr lvl="0"/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Данный документ - не про то, как делать слайды, а про то, о чем они должны рассказывать. </a:t>
            </a:r>
          </a:p>
          <a:p>
            <a:pPr lvl="0"/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Ваша презентация будет дополнять ваше выступление перед заказчиком.</a:t>
            </a:r>
          </a:p>
          <a:p>
            <a:pPr lvl="0"/>
            <a:endParaRPr lang="ru-RU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Не обязательно использовать эти цвета, шрифты, форматирование и пр. </a:t>
            </a: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Дизайн вашей презентации – возможность выделиться и привлечь внимание к своему проекту.</a:t>
            </a:r>
          </a:p>
          <a:p>
            <a:endParaRPr lang="ru-RU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Рекомендуется придерживаться разделов, указанных в данном шаблоне и последовательности их изложения в презентации.</a:t>
            </a:r>
          </a:p>
          <a:p>
            <a:endParaRPr lang="ru-RU" sz="1400" dirty="0">
              <a:latin typeface="Arial" charset="0"/>
              <a:cs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A06BC1-8AE8-489F-A334-A16681F75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A04FAE-6623-4311-8140-12A4C7C492B6}"/>
              </a:ext>
            </a:extLst>
          </p:cNvPr>
          <p:cNvSpPr txBox="1"/>
          <p:nvPr/>
        </p:nvSpPr>
        <p:spPr>
          <a:xfrm>
            <a:off x="640858" y="128794"/>
            <a:ext cx="6086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Подготовка презентации</a:t>
            </a:r>
            <a:endParaRPr lang="en-US" sz="2400" b="1" spc="-200" dirty="0">
              <a:solidFill>
                <a:srgbClr val="E2897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959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877186"/>
            <a:ext cx="7222035" cy="2833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Не размещайте на слайде текст, дублирующий то, что вы собираетесь рассказывать.</a:t>
            </a:r>
          </a:p>
          <a:p>
            <a:endParaRPr lang="ru-RU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Используйте буллиты – не более 5 на слайд, не более 5 слов в каждом. </a:t>
            </a:r>
          </a:p>
          <a:p>
            <a:endParaRPr lang="ru-RU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Используйте простой и крупный шрифт</a:t>
            </a:r>
          </a:p>
          <a:p>
            <a:endParaRPr lang="ru-RU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Используйте фотографии, иллюстрирующие ваш рассказ. Не жалейте времени на поиск хороших фото.</a:t>
            </a:r>
          </a:p>
          <a:p>
            <a:endParaRPr lang="ru-RU" sz="1400" dirty="0">
              <a:latin typeface="Arial" charset="0"/>
              <a:ea typeface="Arial" charset="0"/>
              <a:cs typeface="Arial" charset="0"/>
            </a:endParaRPr>
          </a:p>
          <a:p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Помните, что главное – это логика вашего изложения: «проблема + решение + потенциал+ что успели сделать + что хотите предложить заказчику = выгодно для всех».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75C4E-FA46-4294-9964-F2F0B2D750C3}"/>
              </a:ext>
            </a:extLst>
          </p:cNvPr>
          <p:cNvSpPr txBox="1"/>
          <p:nvPr/>
        </p:nvSpPr>
        <p:spPr>
          <a:xfrm>
            <a:off x="640858" y="128794"/>
            <a:ext cx="6086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4B617B"/>
                </a:solidFill>
                <a:latin typeface="Arial"/>
                <a:cs typeface="Arial"/>
              </a:rPr>
              <a:t>Рекомендации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28B55D-14D3-45B6-B683-7694BC6D9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1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893514"/>
            <a:ext cx="7222035" cy="28339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ru-RU" sz="1400" dirty="0">
                <a:latin typeface="Arial" charset="0"/>
                <a:cs typeface="Arial" charset="0"/>
              </a:rPr>
              <a:t>Рекомендация: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Титульный слайд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Проблема (1 слайд)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Решение/технология (рекомендуется 1-3 слайда)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Рынок и эффекты (1 слайд)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Конкуренты (1 слайд)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Востребованность/метрики (1 слайд)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Бизнес-модель и финансовый план (1 слайд)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Предложение заказчику (1 слайд)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Команда (1 слайд)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Контакты (1 слайд)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C75C4E-FA46-4294-9964-F2F0B2D750C3}"/>
              </a:ext>
            </a:extLst>
          </p:cNvPr>
          <p:cNvSpPr txBox="1"/>
          <p:nvPr/>
        </p:nvSpPr>
        <p:spPr>
          <a:xfrm>
            <a:off x="640859" y="128794"/>
            <a:ext cx="6094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4B617B"/>
                </a:solidFill>
                <a:latin typeface="Arial"/>
                <a:cs typeface="Arial"/>
              </a:rPr>
              <a:t>Структура Вашей презентации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8786BE2-A726-46DA-89F2-F087051C6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7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1</a:t>
            </a:r>
          </a:p>
        </p:txBody>
      </p:sp>
      <p:sp>
        <p:nvSpPr>
          <p:cNvPr id="20" name="Text Placeholder 32"/>
          <p:cNvSpPr txBox="1">
            <a:spLocks/>
          </p:cNvSpPr>
          <p:nvPr/>
        </p:nvSpPr>
        <p:spPr>
          <a:xfrm>
            <a:off x="640859" y="849526"/>
            <a:ext cx="6437578" cy="2151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Покажите название и логотип вашей компании.</a:t>
            </a:r>
          </a:p>
          <a:p>
            <a:pPr>
              <a:spcBef>
                <a:spcPts val="600"/>
              </a:spcBef>
            </a:pPr>
            <a:endParaRPr lang="ru-RU" sz="1400" dirty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ru-RU" altLang="ru-RU" sz="1400" dirty="0">
                <a:latin typeface="Arial" charset="0"/>
                <a:cs typeface="Arial" charset="0"/>
              </a:rPr>
              <a:t>Тизер</a:t>
            </a:r>
            <a:r>
              <a:rPr lang="en-US" altLang="ru-RU" sz="1400" dirty="0">
                <a:latin typeface="Arial" charset="0"/>
                <a:cs typeface="Arial" charset="0"/>
              </a:rPr>
              <a:t>/one-liner</a:t>
            </a:r>
            <a:r>
              <a:rPr lang="ru-RU" altLang="ru-RU" sz="1400" dirty="0">
                <a:latin typeface="Arial" charset="0"/>
                <a:cs typeface="Arial" charset="0"/>
              </a:rPr>
              <a:t> - в</a:t>
            </a:r>
            <a:r>
              <a:rPr lang="ru-RU" sz="1400" dirty="0">
                <a:latin typeface="Arial" charset="0"/>
                <a:cs typeface="Arial" charset="0"/>
              </a:rPr>
              <a:t> одной фразе о вас должно быть понятно, чем вы занимаетесь</a:t>
            </a:r>
          </a:p>
          <a:p>
            <a:pPr>
              <a:spcBef>
                <a:spcPts val="600"/>
              </a:spcBef>
            </a:pPr>
            <a:endParaRPr lang="ru-RU" sz="1400" dirty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Помните, что это первый слайд, который произведет первое впечатление о вас.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Титульный слайд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681B48-93CB-4EA2-918B-9EDAB11F3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865854"/>
            <a:ext cx="6748273" cy="2151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Какую проблему и для кого вы решаете?</a:t>
            </a:r>
          </a:p>
          <a:p>
            <a:pPr>
              <a:spcBef>
                <a:spcPts val="600"/>
              </a:spcBef>
            </a:pPr>
            <a:endParaRPr lang="ru-RU" sz="1400" dirty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Если проблем/сегментов много - выбирайте главную.</a:t>
            </a:r>
          </a:p>
          <a:p>
            <a:pPr>
              <a:spcBef>
                <a:spcPts val="600"/>
              </a:spcBef>
            </a:pPr>
            <a:endParaRPr lang="ru-RU" sz="1400" dirty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Правильно фокусируйтесь и делайте акценты.</a:t>
            </a:r>
          </a:p>
          <a:p>
            <a:pPr>
              <a:spcBef>
                <a:spcPts val="600"/>
              </a:spcBef>
            </a:pPr>
            <a:endParaRPr lang="ru-RU" sz="1400" dirty="0">
              <a:latin typeface="Arial" charset="0"/>
              <a:cs typeface="Arial" charset="0"/>
            </a:endParaRP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Реально существующая и правильно идентифицированная проблема – основа успеха вашего проекта. Убедитесь, что донесли ее до аудитории.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4C2CA4-5E37-4A79-A40F-15972FBC89F9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CF8D54-B85F-43C4-A4EB-296818B8B861}"/>
              </a:ext>
            </a:extLst>
          </p:cNvPr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Проблема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4628AEA-0E68-47C3-B27F-97CA2D75C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219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867052"/>
            <a:ext cx="6595873" cy="31631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Суть предлагаемого решения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Как ваш проект решает проблему клиента/заказчика – на каком «секретном соусе» основано ваше решение. Не углубляйтесь в детальные объяснения.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ea typeface="Arial" charset="0"/>
                <a:cs typeface="Arial" charset="0"/>
              </a:rPr>
              <a:t>Если есть IP – скажите об этом.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Покажите модель работы с клиентом. (Что продаете? В какой форме?)</a:t>
            </a:r>
          </a:p>
          <a:p>
            <a:pPr marR="127000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tabLst>
                <a:tab pos="287655" algn="l"/>
              </a:tabLst>
            </a:pPr>
            <a:r>
              <a:rPr lang="ru-RU" sz="1400" dirty="0">
                <a:latin typeface="Arial" charset="0"/>
                <a:cs typeface="Arial" charset="0"/>
              </a:rPr>
              <a:t>Какую выгоду получит клиент от использования вашего продукта (бизнес-эффект)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FDE45-0836-446F-A001-F3459A0B9FE3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38740-F0E1-4851-9897-E07E473C040D}"/>
              </a:ext>
            </a:extLst>
          </p:cNvPr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Решение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B50381-A473-4CE9-A02C-6FCF317A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1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32"/>
          <p:cNvSpPr txBox="1">
            <a:spLocks/>
          </p:cNvSpPr>
          <p:nvPr/>
        </p:nvSpPr>
        <p:spPr>
          <a:xfrm>
            <a:off x="640858" y="867052"/>
            <a:ext cx="6595873" cy="31631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1270000">
              <a:spcBef>
                <a:spcPts val="600"/>
              </a:spcBef>
              <a:buClr>
                <a:srgbClr val="000000"/>
              </a:buClr>
              <a:buSzPts val="1400"/>
              <a:tabLst>
                <a:tab pos="287655" algn="l"/>
              </a:tabLst>
            </a:pPr>
            <a:r>
              <a:rPr lang="ru-RU" sz="1400" dirty="0">
                <a:latin typeface="Arial" charset="0"/>
                <a:cs typeface="Arial" charset="0"/>
              </a:rPr>
              <a:t>Какая технология/технологии используются в вашем решении</a:t>
            </a:r>
          </a:p>
          <a:p>
            <a:pPr marR="1270000">
              <a:spcBef>
                <a:spcPts val="600"/>
              </a:spcBef>
              <a:buClr>
                <a:srgbClr val="000000"/>
              </a:buClr>
              <a:buSzPts val="1400"/>
              <a:tabLst>
                <a:tab pos="287655" algn="l"/>
              </a:tabLst>
            </a:pPr>
            <a:r>
              <a:rPr lang="ru-RU" sz="1400" dirty="0">
                <a:latin typeface="Arial" charset="0"/>
                <a:cs typeface="Arial" charset="0"/>
              </a:rPr>
              <a:t>Стадия готовности продукта</a:t>
            </a:r>
          </a:p>
          <a:p>
            <a:pPr marR="1270000">
              <a:spcBef>
                <a:spcPts val="600"/>
              </a:spcBef>
              <a:buClr>
                <a:srgbClr val="000000"/>
              </a:buClr>
              <a:buSzPts val="1400"/>
              <a:tabLst>
                <a:tab pos="287655" algn="l"/>
              </a:tabLst>
            </a:pPr>
            <a:r>
              <a:rPr lang="ru-RU" sz="1400" dirty="0">
                <a:latin typeface="Arial" charset="0"/>
                <a:cs typeface="Arial" charset="0"/>
              </a:rPr>
              <a:t>В чем инновационность</a:t>
            </a:r>
          </a:p>
          <a:p>
            <a:pPr marR="1270000">
              <a:spcBef>
                <a:spcPts val="600"/>
              </a:spcBef>
              <a:buClr>
                <a:srgbClr val="000000"/>
              </a:buClr>
              <a:buSzPts val="1400"/>
              <a:tabLst>
                <a:tab pos="287655" algn="l"/>
              </a:tabLst>
            </a:pPr>
            <a:r>
              <a:rPr lang="ru-RU" sz="1400" dirty="0">
                <a:latin typeface="Arial" charset="0"/>
                <a:cs typeface="Arial" charset="0"/>
              </a:rPr>
              <a:t>Покажите почему ваше решение проблемы лучше других</a:t>
            </a:r>
          </a:p>
          <a:p>
            <a:pPr marR="1270000">
              <a:spcBef>
                <a:spcPts val="600"/>
              </a:spcBef>
              <a:buClr>
                <a:srgbClr val="000000"/>
              </a:buClr>
              <a:buSzPts val="1400"/>
              <a:tabLst>
                <a:tab pos="287655" algn="l"/>
              </a:tabLst>
            </a:pPr>
            <a:endParaRPr lang="ru-RU" sz="1400" dirty="0">
              <a:latin typeface="Arial" charset="0"/>
              <a:cs typeface="Arial" charset="0"/>
            </a:endParaRPr>
          </a:p>
          <a:p>
            <a:pPr marR="1270000"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tabLst>
                <a:tab pos="287655" algn="l"/>
              </a:tabLst>
            </a:pPr>
            <a:endParaRPr lang="ru-RU" sz="1400" dirty="0">
              <a:latin typeface="Arial" charset="0"/>
              <a:cs typeface="Arial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7FDE45-0836-446F-A001-F3459A0B9FE3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938740-F0E1-4851-9897-E07E473C040D}"/>
              </a:ext>
            </a:extLst>
          </p:cNvPr>
          <p:cNvSpPr txBox="1"/>
          <p:nvPr/>
        </p:nvSpPr>
        <p:spPr>
          <a:xfrm>
            <a:off x="640859" y="128794"/>
            <a:ext cx="5923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Технология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B50381-A473-4CE9-A02C-6FCF317A5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5EA2E82-0350-CE4A-A207-FC1835E7ED04}"/>
              </a:ext>
            </a:extLst>
          </p:cNvPr>
          <p:cNvSpPr txBox="1">
            <a:spLocks/>
          </p:cNvSpPr>
          <p:nvPr/>
        </p:nvSpPr>
        <p:spPr>
          <a:xfrm>
            <a:off x="640858" y="896765"/>
            <a:ext cx="7760192" cy="215121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Каков примерный объем вашего целевого рынка и прогноз его динамики? 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Какова ваша текущая доля на рынке и план по ее увеличению на перспективу 3-5 лет?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Дайте заказчику возможность оценить масштаб/ потенциальный эффект от сотрудничества.</a:t>
            </a:r>
          </a:p>
          <a:p>
            <a:pPr>
              <a:spcBef>
                <a:spcPts val="600"/>
              </a:spcBef>
            </a:pPr>
            <a:r>
              <a:rPr lang="ru-RU" sz="1400" dirty="0">
                <a:latin typeface="Arial" charset="0"/>
                <a:cs typeface="Arial" charset="0"/>
              </a:rPr>
              <a:t>Один из способов – покажите эффект от внедрения на кейсах.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888DFB-03D3-4908-90A3-FB3CACAE3B0F}"/>
              </a:ext>
            </a:extLst>
          </p:cNvPr>
          <p:cNvSpPr txBox="1"/>
          <p:nvPr/>
        </p:nvSpPr>
        <p:spPr>
          <a:xfrm>
            <a:off x="6564054" y="185309"/>
            <a:ext cx="1285477" cy="30777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tx1">
                    <a:alpha val="40000"/>
                  </a:schemeClr>
                </a:solidFill>
                <a:latin typeface="Arial"/>
                <a:cs typeface="Arial"/>
              </a:rPr>
              <a:t>Раздел 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1AE674-ACE7-4087-886D-B95F8B8E6D4B}"/>
              </a:ext>
            </a:extLst>
          </p:cNvPr>
          <p:cNvSpPr txBox="1"/>
          <p:nvPr/>
        </p:nvSpPr>
        <p:spPr>
          <a:xfrm>
            <a:off x="640858" y="128794"/>
            <a:ext cx="5857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spc="-200" dirty="0">
                <a:solidFill>
                  <a:srgbClr val="E28970"/>
                </a:solidFill>
                <a:latin typeface="Arial"/>
                <a:cs typeface="Arial"/>
              </a:rPr>
              <a:t>Рынок и эффекты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F2A710F-6B0D-482A-BAF4-829B51439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643" y="128794"/>
            <a:ext cx="816428" cy="34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0459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47126</TotalTime>
  <Words>738</Words>
  <Application>Microsoft Office PowerPoint</Application>
  <PresentationFormat>Экран (16:10)</PresentationFormat>
  <Paragraphs>137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Courier New</vt:lpstr>
      <vt:lpstr>Neris Thin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Open University Skolkovo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Николай Яковенко</dc:creator>
  <cp:lastModifiedBy>Soboleva Yulia</cp:lastModifiedBy>
  <cp:revision>375</cp:revision>
  <cp:lastPrinted>2017-08-10T09:13:16Z</cp:lastPrinted>
  <dcterms:created xsi:type="dcterms:W3CDTF">2015-07-07T18:11:15Z</dcterms:created>
  <dcterms:modified xsi:type="dcterms:W3CDTF">2024-03-04T14:12:36Z</dcterms:modified>
</cp:coreProperties>
</file>